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76" r:id="rId19"/>
    <p:sldId id="261" r:id="rId20"/>
    <p:sldId id="283" r:id="rId21"/>
    <p:sldId id="262" r:id="rId22"/>
    <p:sldId id="280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76"/>
            <p14:sldId id="261"/>
            <p14:sldId id="283"/>
            <p14:sldId id="26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97-40C2-B6F1-F503AC7857D5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97-40C2-B6F1-F503AC7857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97-40C2-B6F1-F503AC785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30-47F5-ACB2-32270FF0978F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30-47F5-ACB2-32270FF0978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30-47F5-ACB2-32270FF09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187164" y="1793611"/>
            <a:ext cx="857840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endParaRPr lang="zh-CN" altLang="en-US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387" y="3330930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9D815C-5419-4BAD-8982-90B68D9C57CA}"/>
              </a:ext>
            </a:extLst>
          </p:cNvPr>
          <p:cNvSpPr txBox="1"/>
          <p:nvPr/>
        </p:nvSpPr>
        <p:spPr>
          <a:xfrm>
            <a:off x="3912439" y="3193991"/>
            <a:ext cx="69161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  <a:endParaRPr lang="zh-CN" altLang="en-US" sz="12000" dirty="0"/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0" grpId="0"/>
      <p:bldP spid="36" grpId="0"/>
      <p:bldP spid="6" grpId="0"/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704784" y="2109522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632668" y="2609577"/>
            <a:ext cx="7027333" cy="11808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industry-leading cloud SAAS platform technology to help business thrive. We use highly reusable cloud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models and middle-end technology models to flexibly and quickly build a hybrid cloud tenant platform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public and private clouds. We are committed to building real-time data lakes and offline data lakes to meet the needs of high-throughput, low-latency bare metal experience. Through large-scale data storage and precipitation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tenants with high-speed channels and diversified support to ensure that they enjoy a distinguished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experience. STC Cloud is contributing to the thriving development of  the ecosystem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建筑的摆设布局&#10;&#10;中度可信度描述已自动生成">
            <a:extLst>
              <a:ext uri="{FF2B5EF4-FFF2-40B4-BE49-F238E27FC236}">
                <a16:creationId xmlns:a16="http://schemas.microsoft.com/office/drawing/2014/main" id="{E5D7E905-02A5-4729-B49E-B5F55D372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75159074-2250-4CDF-8322-CDF3971EB52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BBF63CB-DB8A-4E4D-9357-9F2D485C493F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8C2AF04-0FFA-4B9E-B0CA-D6A4C7A534B5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5877462-0F5C-405B-8E55-1AB0124D5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6F5F2E9-D9B0-4CC4-BB27-389A89F8E736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A31DE7-04C8-47F7-8B73-55291B930282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29D623-2FE1-4236-953B-9EC79CE6F2D4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54" name="图表 53">
              <a:extLst>
                <a:ext uri="{FF2B5EF4-FFF2-40B4-BE49-F238E27FC236}">
                  <a16:creationId xmlns:a16="http://schemas.microsoft.com/office/drawing/2014/main" id="{3556C87C-4807-4F62-8285-A8FCDEEA7E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6760261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AA29F2B-3B20-4EAF-BA63-0D645A49A27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E943FB-8258-4A10-9944-063E7F5EB910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60" name="图表 59">
              <a:extLst>
                <a:ext uri="{FF2B5EF4-FFF2-40B4-BE49-F238E27FC236}">
                  <a16:creationId xmlns:a16="http://schemas.microsoft.com/office/drawing/2014/main" id="{CED317CD-3924-49FF-BA07-D9AF86207D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3155404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4E5949-0AE7-4948-B4E9-0C31C605BC73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4D7178D2-08A7-47B8-B919-A42C01695E41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546230E-F9D4-4691-AC0A-48D2CD880A4F}"/>
              </a:ext>
            </a:extLst>
          </p:cNvPr>
          <p:cNvSpPr/>
          <p:nvPr/>
        </p:nvSpPr>
        <p:spPr>
          <a:xfrm>
            <a:off x="5017461" y="2900014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5EA49E-FC1C-4854-AD7B-F5740068D973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1573F22-66A1-4D58-ABFA-0640B3167652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B6D117B-521E-436F-A01D-4CDFFCC8626F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EFEBB3D-2D9F-47EB-82EC-36D030643FB2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6B2D69A-0A9A-48CE-9C44-595E7C20CA92}"/>
              </a:ext>
            </a:extLst>
          </p:cNvPr>
          <p:cNvCxnSpPr>
            <a:cxnSpLocks/>
          </p:cNvCxnSpPr>
          <p:nvPr/>
        </p:nvCxnSpPr>
        <p:spPr>
          <a:xfrm>
            <a:off x="1194017" y="1447310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8F135CAA-AECF-4765-865F-A9F35F18758B}"/>
              </a:ext>
            </a:extLst>
          </p:cNvPr>
          <p:cNvSpPr/>
          <p:nvPr/>
        </p:nvSpPr>
        <p:spPr>
          <a:xfrm>
            <a:off x="1055186" y="140921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56895C-3726-49E7-9829-7F9248831522}"/>
              </a:ext>
            </a:extLst>
          </p:cNvPr>
          <p:cNvSpPr txBox="1"/>
          <p:nvPr/>
        </p:nvSpPr>
        <p:spPr>
          <a:xfrm>
            <a:off x="1574779" y="1199446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分权分域管控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满足大型平台的多租户资源管控，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模型结合模式，多种认证协议支持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45F7635-9AC9-4F50-BCEF-979317FA3931}"/>
              </a:ext>
            </a:extLst>
          </p:cNvPr>
          <p:cNvSpPr txBox="1"/>
          <p:nvPr/>
        </p:nvSpPr>
        <p:spPr>
          <a:xfrm>
            <a:off x="375599" y="1133137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893E94A7-3212-47C4-8C8C-43C7E4527F81}"/>
              </a:ext>
            </a:extLst>
          </p:cNvPr>
          <p:cNvSpPr/>
          <p:nvPr/>
        </p:nvSpPr>
        <p:spPr>
          <a:xfrm>
            <a:off x="1055186" y="288913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0D09E6-4EF2-4C21-BC9B-4D0F71FE532A}"/>
              </a:ext>
            </a:extLst>
          </p:cNvPr>
          <p:cNvSpPr txBox="1"/>
          <p:nvPr/>
        </p:nvSpPr>
        <p:spPr>
          <a:xfrm>
            <a:off x="1566156" y="2713359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高吞吐，低延迟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支撑每秒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并发，保守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条粘性数据计算，交互量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25W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RTT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基线最高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200ms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之内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46686F-3642-4FD1-AD46-0E9CB13074BD}"/>
              </a:ext>
            </a:extLst>
          </p:cNvPr>
          <p:cNvSpPr txBox="1"/>
          <p:nvPr/>
        </p:nvSpPr>
        <p:spPr>
          <a:xfrm>
            <a:off x="375599" y="2648108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2FA44CB-5CAA-421C-9F5B-4A0CB5503B68}"/>
              </a:ext>
            </a:extLst>
          </p:cNvPr>
          <p:cNvSpPr/>
          <p:nvPr/>
        </p:nvSpPr>
        <p:spPr>
          <a:xfrm>
            <a:off x="1073173" y="438310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7FD3C9A-2AB4-41E0-92E1-D26D556C434C}"/>
              </a:ext>
            </a:extLst>
          </p:cNvPr>
          <p:cNvSpPr txBox="1"/>
          <p:nvPr/>
        </p:nvSpPr>
        <p:spPr>
          <a:xfrm>
            <a:off x="1580839" y="4227272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服务粒度的伸缩性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水平无缝扩展，及弹性有效工作负荷，使用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CNCF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云技术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083FC4-5FE8-4F27-A2C3-96BE5B07E793}"/>
              </a:ext>
            </a:extLst>
          </p:cNvPr>
          <p:cNvSpPr txBox="1"/>
          <p:nvPr/>
        </p:nvSpPr>
        <p:spPr>
          <a:xfrm>
            <a:off x="375599" y="4163079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3BAF77C-B30F-4000-8B61-8EEBDD3EF89E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A47711-5C06-4736-813C-FD741069A80A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62DAB20-CB97-4FAF-801D-7ADC82336D9F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/>
      <p:bldP spid="65" grpId="0"/>
      <p:bldP spid="66" grpId="0"/>
      <p:bldP spid="67" grpId="0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/>
      <p:bldP spid="77" grpId="0"/>
      <p:bldP spid="78" grpId="0" animBg="1"/>
      <p:bldP spid="79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Software Technical Specifications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356616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Architecture Planning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E545C-EC9A-46FE-AADD-E03757219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913012"/>
            <a:ext cx="11972924" cy="5870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FEC952-B84B-438A-B34B-5C80540D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6" y="1016445"/>
            <a:ext cx="11752548" cy="56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28242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K8s Cloud Physical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C8873-ABE2-4509-9A0F-DA7149B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82"/>
            <a:ext cx="12192000" cy="548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02FB1-F757-40E5-80C2-ECA15ECE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48" y="1438149"/>
            <a:ext cx="5279195" cy="3481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C0C12E-D3B5-4058-BC62-40358C925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6" y="5267237"/>
            <a:ext cx="7571769" cy="748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880E0F-9B1E-4F2A-A775-CAF43565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" y="1531345"/>
            <a:ext cx="8060235" cy="17525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DD8F73-1AAB-4CEF-972D-7F64A5E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98" y="2679371"/>
            <a:ext cx="7951584" cy="17530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F891F0-896E-4170-A606-DCB69B732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10" y="3824221"/>
            <a:ext cx="7951584" cy="17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21398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Continuous Delivery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92198" y="118625"/>
            <a:ext cx="7331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持续交付拓扑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ABEF9-641A-45BF-82A8-841629E2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8722"/>
            <a:ext cx="11736198" cy="5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3806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Deming Circle as quality management,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SMART principle as goal management, establish human resource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</a:t>
            </a: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ool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time management axis, create a competitive ecosystem with high efficiency and high quality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66885" y="127014"/>
            <a:ext cx="7303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项目计划概要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908360" y="2570611"/>
            <a:ext cx="10349789" cy="2610402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81021" y="1500787"/>
            <a:ext cx="4087451" cy="4542148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13630" y="1699776"/>
            <a:ext cx="4084875" cy="4542147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089FEDB-2C03-D5A4-90EC-21E374624685}"/>
              </a:ext>
            </a:extLst>
          </p:cNvPr>
          <p:cNvSpPr/>
          <p:nvPr/>
        </p:nvSpPr>
        <p:spPr>
          <a:xfrm flipH="1">
            <a:off x="9014558" y="438347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功能开放时间</a:t>
            </a: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AAEF78C-B9DC-83CB-7D87-5706B246344C}"/>
              </a:ext>
            </a:extLst>
          </p:cNvPr>
          <p:cNvSpPr/>
          <p:nvPr/>
        </p:nvSpPr>
        <p:spPr>
          <a:xfrm flipH="1">
            <a:off x="1760368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F6C70F4-876B-4B0D-8218-12A5C2677F36}"/>
              </a:ext>
            </a:extLst>
          </p:cNvPr>
          <p:cNvSpPr/>
          <p:nvPr/>
        </p:nvSpPr>
        <p:spPr>
          <a:xfrm>
            <a:off x="3104596" y="268300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测试占比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4F9E4E0-8686-4CE2-B7A8-C5753489F702}"/>
              </a:ext>
            </a:extLst>
          </p:cNvPr>
          <p:cNvSpPr/>
          <p:nvPr/>
        </p:nvSpPr>
        <p:spPr>
          <a:xfrm>
            <a:off x="3105326" y="4567108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运维占比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C37268F-ACA3-495F-B792-2C7D790C7EDB}"/>
              </a:ext>
            </a:extLst>
          </p:cNvPr>
          <p:cNvSpPr txBox="1"/>
          <p:nvPr/>
        </p:nvSpPr>
        <p:spPr>
          <a:xfrm>
            <a:off x="5158819" y="192500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业务需求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208BFE2-1896-43F9-A6E9-F72613F04524}"/>
              </a:ext>
            </a:extLst>
          </p:cNvPr>
          <p:cNvSpPr txBox="1"/>
          <p:nvPr/>
        </p:nvSpPr>
        <p:spPr>
          <a:xfrm>
            <a:off x="7006655" y="1944059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1E9ACE2-8045-4344-AF4A-47561179042C}"/>
              </a:ext>
            </a:extLst>
          </p:cNvPr>
          <p:cNvSpPr txBox="1"/>
          <p:nvPr/>
        </p:nvSpPr>
        <p:spPr>
          <a:xfrm>
            <a:off x="8587791" y="194405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研发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47D11C0-85DC-483A-A91A-14B0319854D7}"/>
              </a:ext>
            </a:extLst>
          </p:cNvPr>
          <p:cNvSpPr/>
          <p:nvPr/>
        </p:nvSpPr>
        <p:spPr>
          <a:xfrm>
            <a:off x="6519813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FA4B3D1A-3D6D-4750-A95A-D74C0484190A}"/>
              </a:ext>
            </a:extLst>
          </p:cNvPr>
          <p:cNvSpPr/>
          <p:nvPr/>
        </p:nvSpPr>
        <p:spPr>
          <a:xfrm>
            <a:off x="8120000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FEE3CD0-D41B-4F09-A82F-356E73679D3E}"/>
              </a:ext>
            </a:extLst>
          </p:cNvPr>
          <p:cNvSpPr/>
          <p:nvPr/>
        </p:nvSpPr>
        <p:spPr>
          <a:xfrm>
            <a:off x="9634464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21244B6-8193-4C08-83EA-F1100354458D}"/>
              </a:ext>
            </a:extLst>
          </p:cNvPr>
          <p:cNvSpPr/>
          <p:nvPr/>
        </p:nvSpPr>
        <p:spPr>
          <a:xfrm>
            <a:off x="1368658" y="288814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产品占比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02B8ED2-6E68-42DE-AEE3-A727B664E18F}"/>
              </a:ext>
            </a:extLst>
          </p:cNvPr>
          <p:cNvSpPr/>
          <p:nvPr/>
        </p:nvSpPr>
        <p:spPr>
          <a:xfrm>
            <a:off x="1125219" y="3663592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前端占比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680FC17-5317-4FCB-AE59-372767FDE214}"/>
              </a:ext>
            </a:extLst>
          </p:cNvPr>
          <p:cNvSpPr/>
          <p:nvPr/>
        </p:nvSpPr>
        <p:spPr>
          <a:xfrm>
            <a:off x="1360268" y="4314074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后端占比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C522642-760B-4EF9-8EF1-4A53470E48F4}"/>
              </a:ext>
            </a:extLst>
          </p:cNvPr>
          <p:cNvSpPr/>
          <p:nvPr/>
        </p:nvSpPr>
        <p:spPr>
          <a:xfrm flipH="1">
            <a:off x="8809296" y="274913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迭代周期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C0439D-45DF-4006-8174-640D637910AA}"/>
              </a:ext>
            </a:extLst>
          </p:cNvPr>
          <p:cNvSpPr/>
          <p:nvPr/>
        </p:nvSpPr>
        <p:spPr>
          <a:xfrm flipH="1">
            <a:off x="9424510" y="3508078"/>
            <a:ext cx="1589160" cy="5105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里程碑周期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816D808-1318-459A-884B-A8341C7CE087}"/>
              </a:ext>
            </a:extLst>
          </p:cNvPr>
          <p:cNvSpPr/>
          <p:nvPr/>
        </p:nvSpPr>
        <p:spPr>
          <a:xfrm>
            <a:off x="7639356" y="3394621"/>
            <a:ext cx="1072909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时间轴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298093B-ADDF-439B-9BA1-AD18418148D6}"/>
              </a:ext>
            </a:extLst>
          </p:cNvPr>
          <p:cNvSpPr/>
          <p:nvPr/>
        </p:nvSpPr>
        <p:spPr>
          <a:xfrm>
            <a:off x="4951571" y="2808413"/>
            <a:ext cx="2373899" cy="2134798"/>
          </a:xfrm>
          <a:prstGeom prst="ellipse">
            <a:avLst/>
          </a:prstGeom>
          <a:gradFill flip="none" rotWithShape="1">
            <a:gsLst>
              <a:gs pos="20000">
                <a:srgbClr val="024CA6">
                  <a:alpha val="20000"/>
                </a:srgbClr>
              </a:gs>
              <a:gs pos="80000">
                <a:srgbClr val="19EFFE">
                  <a:alpha val="2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4000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00D15DF-019B-4865-AE68-E7AB179A1312}"/>
              </a:ext>
            </a:extLst>
          </p:cNvPr>
          <p:cNvSpPr/>
          <p:nvPr/>
        </p:nvSpPr>
        <p:spPr>
          <a:xfrm>
            <a:off x="5230494" y="3056660"/>
            <a:ext cx="1861256" cy="1673789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计划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F792C0D-0D97-4845-A9E9-F99F96C19711}"/>
              </a:ext>
            </a:extLst>
          </p:cNvPr>
          <p:cNvSpPr/>
          <p:nvPr/>
        </p:nvSpPr>
        <p:spPr>
          <a:xfrm>
            <a:off x="3457652" y="3394621"/>
            <a:ext cx="1072910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人力池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E12D2D7-E836-43DC-A5BE-3C2337C27335}"/>
              </a:ext>
            </a:extLst>
          </p:cNvPr>
          <p:cNvSpPr txBox="1"/>
          <p:nvPr/>
        </p:nvSpPr>
        <p:spPr>
          <a:xfrm flipH="1">
            <a:off x="5687241" y="5490842"/>
            <a:ext cx="146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里程碑</a:t>
            </a: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2F416D2F-B872-4B37-AA98-3BB3C349D274}"/>
              </a:ext>
            </a:extLst>
          </p:cNvPr>
          <p:cNvSpPr/>
          <p:nvPr/>
        </p:nvSpPr>
        <p:spPr>
          <a:xfrm flipH="1">
            <a:off x="4990492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1C2AAD5-6B83-4C60-97A5-AE70E727FAAC}"/>
              </a:ext>
            </a:extLst>
          </p:cNvPr>
          <p:cNvSpPr txBox="1"/>
          <p:nvPr/>
        </p:nvSpPr>
        <p:spPr>
          <a:xfrm flipH="1">
            <a:off x="3933124" y="5499567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C8721F8-B4F9-4BE6-9712-E39E4CF3AB12}"/>
              </a:ext>
            </a:extLst>
          </p:cNvPr>
          <p:cNvSpPr/>
          <p:nvPr/>
        </p:nvSpPr>
        <p:spPr>
          <a:xfrm flipH="1">
            <a:off x="3512956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2CD4D3-8B8A-43E6-A416-87D5D8DAB82E}"/>
              </a:ext>
            </a:extLst>
          </p:cNvPr>
          <p:cNvSpPr txBox="1"/>
          <p:nvPr/>
        </p:nvSpPr>
        <p:spPr>
          <a:xfrm flipH="1">
            <a:off x="2285312" y="5470992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正式开放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  <p:bldP spid="42" grpId="0" animBg="1"/>
      <p:bldP spid="62" grpId="0" animBg="1"/>
      <p:bldP spid="68" grpId="0" animBg="1"/>
      <p:bldP spid="69" grpId="0" animBg="1"/>
      <p:bldP spid="43" grpId="0"/>
      <p:bldP spid="44" grpId="0"/>
      <p:bldP spid="46" grpId="0"/>
      <p:bldP spid="47" grpId="0" animBg="1"/>
      <p:bldP spid="48" grpId="0" animBg="1"/>
      <p:bldP spid="49" grpId="0" animBg="1"/>
      <p:bldP spid="63" grpId="0" animBg="1"/>
      <p:bldP spid="64" grpId="0" animBg="1"/>
      <p:bldP spid="65" grpId="0" animBg="1"/>
      <p:bldP spid="67" grpId="0" animBg="1"/>
      <p:bldP spid="70" grpId="0" animBg="1"/>
      <p:bldP spid="71" grpId="0" animBg="1"/>
      <p:bldP spid="76" grpId="0" animBg="1"/>
      <p:bldP spid="72" grpId="0" animBg="1"/>
      <p:bldP spid="77" grpId="0" animBg="1"/>
      <p:bldP spid="78" grpId="0"/>
      <p:bldP spid="80" grpId="0" animBg="1"/>
      <p:bldP spid="81" grpId="0"/>
      <p:bldP spid="82" grpId="0" animBg="1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374594" y="338388"/>
            <a:ext cx="894386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生态可持续发展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 Development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ecology, brand building,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ecological culture together constitute comprehensive influence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ustainable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competitiveness in the fiercely competitive market. 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 building a sound ecosystem, shaping a strong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Brand image, and establishing a positive ecological 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culture,we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can achieve a more solid market position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sustained 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business growth.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65375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77606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969086" y="110236"/>
            <a:ext cx="4654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产研角度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谈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可持续发展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5071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态，品牌建设，生态文化，三者共同构成在激烈竞争的市场中的全面影响力和持续竞争力。通过构建一个健全的生态系统，塑造强大的品牌形象，并建立积极的生态文化，实现更稳固的市场地位和持续的业务增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5AAAEA4-199D-4B81-8988-3149253441BF}"/>
              </a:ext>
            </a:extLst>
          </p:cNvPr>
          <p:cNvSpPr/>
          <p:nvPr/>
        </p:nvSpPr>
        <p:spPr>
          <a:xfrm>
            <a:off x="1284974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F9D3BB9-D523-4FED-9981-9CE45EDF4359}"/>
              </a:ext>
            </a:extLst>
          </p:cNvPr>
          <p:cNvSpPr/>
          <p:nvPr/>
        </p:nvSpPr>
        <p:spPr>
          <a:xfrm>
            <a:off x="5156200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品牌建设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97FA075-03FD-404D-B097-D27456A8FF18}"/>
              </a:ext>
            </a:extLst>
          </p:cNvPr>
          <p:cNvSpPr/>
          <p:nvPr/>
        </p:nvSpPr>
        <p:spPr>
          <a:xfrm>
            <a:off x="9027426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生态文化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24FD9EB-A6F0-4131-B180-0B1F6EA4718F}"/>
              </a:ext>
            </a:extLst>
          </p:cNvPr>
          <p:cNvSpPr txBox="1"/>
          <p:nvPr/>
        </p:nvSpPr>
        <p:spPr>
          <a:xfrm>
            <a:off x="2531987" y="1741721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生态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2C5818-94A7-4ED0-8441-E43B3D5374B9}"/>
              </a:ext>
            </a:extLst>
          </p:cNvPr>
          <p:cNvSpPr txBox="1"/>
          <p:nvPr/>
        </p:nvSpPr>
        <p:spPr>
          <a:xfrm>
            <a:off x="5046409" y="1169495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</a:t>
            </a:r>
            <a:endParaRPr kumimoji="0" lang="zh-CN" altLang="en-US" sz="66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C03A6E-3043-44B2-86EF-B3A5E03884F4}"/>
              </a:ext>
            </a:extLst>
          </p:cNvPr>
          <p:cNvSpPr txBox="1"/>
          <p:nvPr/>
        </p:nvSpPr>
        <p:spPr>
          <a:xfrm>
            <a:off x="7522731" y="1697124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文化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25D8D81-6A0A-420E-8851-D24EBF238493}"/>
              </a:ext>
            </a:extLst>
          </p:cNvPr>
          <p:cNvSpPr txBox="1"/>
          <p:nvPr/>
        </p:nvSpPr>
        <p:spPr>
          <a:xfrm>
            <a:off x="1829786" y="2961715"/>
            <a:ext cx="233984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增强市场竞争力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E7A-FCE2-4B5B-86D1-75F8D3E7924F}"/>
              </a:ext>
            </a:extLst>
          </p:cNvPr>
          <p:cNvSpPr txBox="1"/>
          <p:nvPr/>
        </p:nvSpPr>
        <p:spPr>
          <a:xfrm>
            <a:off x="4945126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赢得客户的信任和支持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46B07A-F7A7-448A-9818-B1182D7BE262}"/>
              </a:ext>
            </a:extLst>
          </p:cNvPr>
          <p:cNvSpPr txBox="1"/>
          <p:nvPr/>
        </p:nvSpPr>
        <p:spPr>
          <a:xfrm>
            <a:off x="8108090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吸引用户和延续产品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  <p:bldP spid="32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7999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61073" y="264495"/>
            <a:ext cx="5942955" cy="624674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spc="1400" dirty="0">
                <a:solidFill>
                  <a:prstClr val="white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会当凌绝顶   一览众山小</a:t>
            </a:r>
            <a:endParaRPr kumimoji="0" lang="zh-CN" altLang="en-US" sz="240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彩云" panose="02010800040101010101" pitchFamily="2" charset="-122"/>
              <a:ea typeface="华文彩云" panose="02010800040101010101" pitchFamily="2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294" y="-1914372"/>
            <a:ext cx="7213994" cy="57919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634107" y="5050062"/>
            <a:ext cx="276341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8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92B0B3D-2F48-4320-96F8-F2E74614FED1}"/>
              </a:ext>
            </a:extLst>
          </p:cNvPr>
          <p:cNvSpPr txBox="1"/>
          <p:nvPr/>
        </p:nvSpPr>
        <p:spPr>
          <a:xfrm>
            <a:off x="3266607" y="3062046"/>
            <a:ext cx="424658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2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675CECB-84F4-4F8A-8594-BD02E2AE6D99}"/>
              </a:ext>
            </a:extLst>
          </p:cNvPr>
          <p:cNvSpPr txBox="1"/>
          <p:nvPr/>
        </p:nvSpPr>
        <p:spPr>
          <a:xfrm>
            <a:off x="6934200" y="1131689"/>
            <a:ext cx="424658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4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5B16C5-1568-4054-9E7D-B70DC0B3C606}"/>
              </a:ext>
            </a:extLst>
          </p:cNvPr>
          <p:cNvSpPr txBox="1"/>
          <p:nvPr/>
        </p:nvSpPr>
        <p:spPr>
          <a:xfrm>
            <a:off x="216146" y="1190777"/>
            <a:ext cx="6637659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STC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云提供业界领先的云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SAAS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平台技术，助力客户业务蓬勃发展。我们采用高度可复用的云技术模型和中台技术模式，能够灵活快速地构建公有云和私有云的混合云租户平台。我们致力于建设实时数据湖和离线数据湖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,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使客户享受高吞吐、低延迟的裸机金属体验。通过大规模的数据存储沉淀，为客户提供高速大数据通道和多元数据支持，保障客户享有尊贵的数据之旅。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STC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云正在为生态系统的蓬勃发展贡献力量</a:t>
            </a:r>
            <a:endParaRPr kumimoji="0" lang="zh-CN" altLang="en-US" sz="14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33" grpId="0"/>
      <p:bldP spid="3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938951" cy="3468758"/>
            <a:chOff x="893011" y="3316172"/>
            <a:chExt cx="1938951" cy="346875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938951" cy="246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平台目标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傻瓜式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“积木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搭建模式，分钟级别创建平台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 startAt="2"/>
                <a:tabLst/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高效运营，降本增效，显著提升实际利润率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智能化平台，丰富应用    生态，抢占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市场占有份额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15912</TotalTime>
  <Words>2174</Words>
  <Application>Microsoft Office PowerPoint</Application>
  <PresentationFormat>宽屏</PresentationFormat>
  <Paragraphs>285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华文彩云</vt:lpstr>
      <vt:lpstr>华文琥珀</vt:lpstr>
      <vt:lpstr>华文行楷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743</cp:revision>
  <dcterms:created xsi:type="dcterms:W3CDTF">2024-03-11T03:30:08Z</dcterms:created>
  <dcterms:modified xsi:type="dcterms:W3CDTF">2024-07-12T22:39:12Z</dcterms:modified>
</cp:coreProperties>
</file>